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9" r:id="rId4"/>
    <p:sldMasterId id="21474837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 Thin"/>
      <p:regular r:id="rId39"/>
      <p:bold r:id="rId40"/>
      <p:italic r:id="rId41"/>
      <p:boldItalic r:id="rId42"/>
    </p:embeddedFont>
    <p:embeddedFont>
      <p:font typeface="Montserrat SemiBold"/>
      <p:regular r:id="rId43"/>
      <p:bold r:id="rId44"/>
      <p:italic r:id="rId45"/>
      <p:boldItalic r:id="rId46"/>
    </p:embeddedFont>
    <p:embeddedFont>
      <p:font typeface="Roboto Medium"/>
      <p:regular r:id="rId47"/>
      <p:bold r:id="rId48"/>
      <p:italic r:id="rId49"/>
      <p:boldItalic r:id="rId50"/>
    </p:embeddedFont>
    <p:embeddedFont>
      <p:font typeface="Roboto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Roboto Light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B4A72FA-6773-41EE-8406-3F7D89E3C2F7}">
  <a:tblStyle styleId="{8B4A72FA-6773-41EE-8406-3F7D89E3C2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.fntdata"/><Relationship Id="rId42" Type="http://schemas.openxmlformats.org/officeDocument/2006/relationships/font" Target="fonts/RobotoThin-boldItalic.fntdata"/><Relationship Id="rId41" Type="http://schemas.openxmlformats.org/officeDocument/2006/relationships/font" Target="fonts/RobotoThin-italic.fntdata"/><Relationship Id="rId44" Type="http://schemas.openxmlformats.org/officeDocument/2006/relationships/font" Target="fonts/MontserratSemiBold-bold.fntdata"/><Relationship Id="rId43" Type="http://schemas.openxmlformats.org/officeDocument/2006/relationships/font" Target="fonts/MontserratSemiBold-regular.fntdata"/><Relationship Id="rId46" Type="http://schemas.openxmlformats.org/officeDocument/2006/relationships/font" Target="fonts/MontserratSemiBold-boldItalic.fntdata"/><Relationship Id="rId45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edium-bold.fntdata"/><Relationship Id="rId47" Type="http://schemas.openxmlformats.org/officeDocument/2006/relationships/font" Target="fonts/RobotoMedium-regular.fntdata"/><Relationship Id="rId49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obotoThin-regular.fntdata"/><Relationship Id="rId38" Type="http://schemas.openxmlformats.org/officeDocument/2006/relationships/slide" Target="slides/slide32.xml"/><Relationship Id="rId62" Type="http://schemas.openxmlformats.org/officeDocument/2006/relationships/font" Target="fonts/RobotoLight-boldItalic.fntdata"/><Relationship Id="rId61" Type="http://schemas.openxmlformats.org/officeDocument/2006/relationships/font" Target="fonts/RobotoLight-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Ligh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regular.fntdata"/><Relationship Id="rId50" Type="http://schemas.openxmlformats.org/officeDocument/2006/relationships/font" Target="fonts/RobotoMedium-boldItalic.fntdata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5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7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bold.fntdata"/><Relationship Id="rId15" Type="http://schemas.openxmlformats.org/officeDocument/2006/relationships/slide" Target="slides/slide9.xml"/><Relationship Id="rId59" Type="http://schemas.openxmlformats.org/officeDocument/2006/relationships/font" Target="fonts/RobotoLight-regular.fntdata"/><Relationship Id="rId14" Type="http://schemas.openxmlformats.org/officeDocument/2006/relationships/slide" Target="slides/slide8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514926846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514926846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514926846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514926846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549f1aa7a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549f1aa7a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514926846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514926846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549f1aa7a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549f1aa7a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65089797d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65089797d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549f1aa7a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549f1aa7a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514926846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514926846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514926846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Google Shape;2161;g514926846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549f1aa7a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549f1aa7a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551e1bff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551e1bff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14926846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14926846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514926846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514926846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514926846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514926846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514926846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514926846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514926846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514926846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514926846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514926846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514926846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514926846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5149268465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5149268465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5149268465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5149268465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5149268465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5149268465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 ID: 327170654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51492684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51492684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149268465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149268465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5149268465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5149268465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5149268465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5149268465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51492684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51492684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51492684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51492684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514926846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51492684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51492684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51492684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51492684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51492684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514926846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514926846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3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8.png"/><Relationship Id="rId4" Type="http://schemas.openxmlformats.org/officeDocument/2006/relationships/image" Target="../media/image9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49.png"/><Relationship Id="rId5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2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6.png"/><Relationship Id="rId4" Type="http://schemas.openxmlformats.org/officeDocument/2006/relationships/image" Target="../media/image57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7" Type="http://schemas.openxmlformats.org/officeDocument/2006/relationships/image" Target="../media/image5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62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2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3.png"/><Relationship Id="rId4" Type="http://schemas.openxmlformats.org/officeDocument/2006/relationships/image" Target="../media/image67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8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4.png"/><Relationship Id="rId4" Type="http://schemas.openxmlformats.org/officeDocument/2006/relationships/image" Target="../media/image79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104.png"/><Relationship Id="rId8" Type="http://schemas.openxmlformats.org/officeDocument/2006/relationships/image" Target="../media/image7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6.png"/><Relationship Id="rId4" Type="http://schemas.openxmlformats.org/officeDocument/2006/relationships/image" Target="../media/image85.png"/><Relationship Id="rId5" Type="http://schemas.openxmlformats.org/officeDocument/2006/relationships/image" Target="../media/image91.png"/><Relationship Id="rId6" Type="http://schemas.openxmlformats.org/officeDocument/2006/relationships/image" Target="../media/image7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68.png"/><Relationship Id="rId7" Type="http://schemas.openxmlformats.org/officeDocument/2006/relationships/image" Target="../media/image74.png"/><Relationship Id="rId8" Type="http://schemas.openxmlformats.org/officeDocument/2006/relationships/image" Target="../media/image8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9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92.png"/><Relationship Id="rId7" Type="http://schemas.openxmlformats.org/officeDocument/2006/relationships/image" Target="../media/image90.png"/><Relationship Id="rId8" Type="http://schemas.openxmlformats.org/officeDocument/2006/relationships/image" Target="../media/image8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1.png"/><Relationship Id="rId3" Type="http://schemas.openxmlformats.org/officeDocument/2006/relationships/image" Target="../media/image1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2.png"/><Relationship Id="rId3" Type="http://schemas.openxmlformats.org/officeDocument/2006/relationships/image" Target="../media/image1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97.png"/><Relationship Id="rId4" Type="http://schemas.openxmlformats.org/officeDocument/2006/relationships/image" Target="../media/image10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97.png"/><Relationship Id="rId4" Type="http://schemas.openxmlformats.org/officeDocument/2006/relationships/image" Target="../media/image10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97.png"/><Relationship Id="rId4" Type="http://schemas.openxmlformats.org/officeDocument/2006/relationships/image" Target="../media/image1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Relationship Id="rId3" Type="http://schemas.openxmlformats.org/officeDocument/2006/relationships/image" Target="../media/image97.png"/><Relationship Id="rId4" Type="http://schemas.openxmlformats.org/officeDocument/2006/relationships/image" Target="../media/image10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9.png"/><Relationship Id="rId3" Type="http://schemas.openxmlformats.org/officeDocument/2006/relationships/image" Target="../media/image13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2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89.png"/><Relationship Id="rId4" Type="http://schemas.openxmlformats.org/officeDocument/2006/relationships/image" Target="../media/image12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206.png"/><Relationship Id="rId4" Type="http://schemas.openxmlformats.org/officeDocument/2006/relationships/image" Target="../media/image18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109.png"/><Relationship Id="rId4" Type="http://schemas.openxmlformats.org/officeDocument/2006/relationships/image" Target="../media/image12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10.png"/><Relationship Id="rId4" Type="http://schemas.openxmlformats.org/officeDocument/2006/relationships/image" Target="../media/image117.png"/><Relationship Id="rId5" Type="http://schemas.openxmlformats.org/officeDocument/2006/relationships/image" Target="../media/image11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6.png"/><Relationship Id="rId4" Type="http://schemas.openxmlformats.org/officeDocument/2006/relationships/image" Target="../media/image120.png"/><Relationship Id="rId5" Type="http://schemas.openxmlformats.org/officeDocument/2006/relationships/image" Target="../media/image11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29.png"/><Relationship Id="rId4" Type="http://schemas.openxmlformats.org/officeDocument/2006/relationships/image" Target="../media/image125.png"/><Relationship Id="rId5" Type="http://schemas.openxmlformats.org/officeDocument/2006/relationships/image" Target="../media/image130.png"/><Relationship Id="rId6" Type="http://schemas.openxmlformats.org/officeDocument/2006/relationships/image" Target="../media/image15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5.png"/><Relationship Id="rId5" Type="http://schemas.openxmlformats.org/officeDocument/2006/relationships/image" Target="../media/image132.png"/><Relationship Id="rId6" Type="http://schemas.openxmlformats.org/officeDocument/2006/relationships/image" Target="../media/image15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2.png"/><Relationship Id="rId3" Type="http://schemas.openxmlformats.org/officeDocument/2006/relationships/image" Target="../media/image134.png"/><Relationship Id="rId4" Type="http://schemas.openxmlformats.org/officeDocument/2006/relationships/image" Target="../media/image133.png"/><Relationship Id="rId5" Type="http://schemas.openxmlformats.org/officeDocument/2006/relationships/image" Target="../media/image13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88.png"/><Relationship Id="rId4" Type="http://schemas.openxmlformats.org/officeDocument/2006/relationships/image" Target="../media/image138.png"/><Relationship Id="rId5" Type="http://schemas.openxmlformats.org/officeDocument/2006/relationships/image" Target="../media/image142.png"/><Relationship Id="rId6" Type="http://schemas.openxmlformats.org/officeDocument/2006/relationships/image" Target="../media/image13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43.png"/><Relationship Id="rId4" Type="http://schemas.openxmlformats.org/officeDocument/2006/relationships/image" Target="../media/image156.png"/><Relationship Id="rId5" Type="http://schemas.openxmlformats.org/officeDocument/2006/relationships/image" Target="../media/image14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1.png"/><Relationship Id="rId3" Type="http://schemas.openxmlformats.org/officeDocument/2006/relationships/image" Target="../media/image137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53.png"/><Relationship Id="rId7" Type="http://schemas.openxmlformats.org/officeDocument/2006/relationships/image" Target="../media/image14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9.png"/><Relationship Id="rId3" Type="http://schemas.openxmlformats.org/officeDocument/2006/relationships/image" Target="../media/image152.png"/><Relationship Id="rId4" Type="http://schemas.openxmlformats.org/officeDocument/2006/relationships/image" Target="../media/image150.png"/><Relationship Id="rId5" Type="http://schemas.openxmlformats.org/officeDocument/2006/relationships/image" Target="../media/image149.png"/><Relationship Id="rId6" Type="http://schemas.openxmlformats.org/officeDocument/2006/relationships/image" Target="../media/image151.png"/><Relationship Id="rId7" Type="http://schemas.openxmlformats.org/officeDocument/2006/relationships/image" Target="../media/image14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57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8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1.png"/><Relationship Id="rId6" Type="http://schemas.openxmlformats.org/officeDocument/2006/relationships/image" Target="../media/image164.png"/><Relationship Id="rId7" Type="http://schemas.openxmlformats.org/officeDocument/2006/relationships/image" Target="../media/image160.png"/><Relationship Id="rId8" Type="http://schemas.openxmlformats.org/officeDocument/2006/relationships/image" Target="../media/image16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3.png"/><Relationship Id="rId3" Type="http://schemas.openxmlformats.org/officeDocument/2006/relationships/image" Target="../media/image167.png"/><Relationship Id="rId4" Type="http://schemas.openxmlformats.org/officeDocument/2006/relationships/image" Target="../media/image180.png"/><Relationship Id="rId5" Type="http://schemas.openxmlformats.org/officeDocument/2006/relationships/image" Target="../media/image173.png"/><Relationship Id="rId6" Type="http://schemas.openxmlformats.org/officeDocument/2006/relationships/image" Target="../media/image176.png"/><Relationship Id="rId7" Type="http://schemas.openxmlformats.org/officeDocument/2006/relationships/image" Target="../media/image185.png"/><Relationship Id="rId8" Type="http://schemas.openxmlformats.org/officeDocument/2006/relationships/image" Target="../media/image18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71.png"/><Relationship Id="rId4" Type="http://schemas.openxmlformats.org/officeDocument/2006/relationships/image" Target="../media/image177.png"/><Relationship Id="rId5" Type="http://schemas.openxmlformats.org/officeDocument/2006/relationships/image" Target="../media/image186.png"/><Relationship Id="rId6" Type="http://schemas.openxmlformats.org/officeDocument/2006/relationships/image" Target="../media/image17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5.png"/><Relationship Id="rId3" Type="http://schemas.openxmlformats.org/officeDocument/2006/relationships/image" Target="../media/image174.png"/><Relationship Id="rId4" Type="http://schemas.openxmlformats.org/officeDocument/2006/relationships/image" Target="../media/image178.png"/><Relationship Id="rId9" Type="http://schemas.openxmlformats.org/officeDocument/2006/relationships/image" Target="../media/image194.png"/><Relationship Id="rId5" Type="http://schemas.openxmlformats.org/officeDocument/2006/relationships/image" Target="../media/image179.png"/><Relationship Id="rId6" Type="http://schemas.openxmlformats.org/officeDocument/2006/relationships/image" Target="../media/image172.png"/><Relationship Id="rId7" Type="http://schemas.openxmlformats.org/officeDocument/2006/relationships/image" Target="../media/image182.png"/><Relationship Id="rId8" Type="http://schemas.openxmlformats.org/officeDocument/2006/relationships/image" Target="../media/image18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3.png"/><Relationship Id="rId3" Type="http://schemas.openxmlformats.org/officeDocument/2006/relationships/image" Target="../media/image200.png"/><Relationship Id="rId4" Type="http://schemas.openxmlformats.org/officeDocument/2006/relationships/image" Target="../media/image198.png"/><Relationship Id="rId9" Type="http://schemas.openxmlformats.org/officeDocument/2006/relationships/image" Target="../media/image184.png"/><Relationship Id="rId5" Type="http://schemas.openxmlformats.org/officeDocument/2006/relationships/image" Target="../media/image192.png"/><Relationship Id="rId6" Type="http://schemas.openxmlformats.org/officeDocument/2006/relationships/image" Target="../media/image197.png"/><Relationship Id="rId7" Type="http://schemas.openxmlformats.org/officeDocument/2006/relationships/image" Target="../media/image191.png"/><Relationship Id="rId8" Type="http://schemas.openxmlformats.org/officeDocument/2006/relationships/image" Target="../media/image19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6.png"/><Relationship Id="rId3" Type="http://schemas.openxmlformats.org/officeDocument/2006/relationships/image" Target="../media/image21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1.png"/><Relationship Id="rId3" Type="http://schemas.openxmlformats.org/officeDocument/2006/relationships/image" Target="../media/image20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linkedin.com/pulse/map-cybersecurity-domains-version-20-henry-jiang-ciso-cissp/" TargetMode="External"/><Relationship Id="rId4" Type="http://schemas.openxmlformats.org/officeDocument/2006/relationships/hyperlink" Target="https://www.linkedin.com/pulse/map-cybersecurity-domains-version-20-henry-jiang-ciso-cissp/" TargetMode="External"/><Relationship Id="rId5" Type="http://schemas.openxmlformats.org/officeDocument/2006/relationships/hyperlink" Target="https://www.linkedin.com/pulse/map-cybersecurity-domains-version-20-henry-jiang-ciso-cissp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0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Day 3</a:t>
            </a:r>
            <a:endParaRPr/>
          </a:p>
        </p:txBody>
      </p:sp>
      <p:sp>
        <p:nvSpPr>
          <p:cNvPr id="2034" name="Google Shape;2034;p104"/>
          <p:cNvSpPr txBox="1"/>
          <p:nvPr>
            <p:ph idx="2" type="title"/>
          </p:nvPr>
        </p:nvSpPr>
        <p:spPr>
          <a:xfrm>
            <a:off x="274350" y="18396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Fireside Cyberchat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Review: </a:t>
            </a:r>
            <a:endParaRPr/>
          </a:p>
        </p:txBody>
      </p:sp>
      <p:sp>
        <p:nvSpPr>
          <p:cNvPr id="2111" name="Google Shape;2111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13"/>
          <p:cNvSpPr txBox="1"/>
          <p:nvPr/>
        </p:nvSpPr>
        <p:spPr>
          <a:xfrm>
            <a:off x="518550" y="693975"/>
            <a:ext cx="83361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an example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how each of the three elements can be adversely affected: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Confidentiality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Integrity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Availability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Review: </a:t>
            </a:r>
            <a:endParaRPr/>
          </a:p>
        </p:txBody>
      </p:sp>
      <p:sp>
        <p:nvSpPr>
          <p:cNvPr id="2118" name="Google Shape;2118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14"/>
          <p:cNvSpPr txBox="1"/>
          <p:nvPr/>
        </p:nvSpPr>
        <p:spPr>
          <a:xfrm>
            <a:off x="518550" y="707625"/>
            <a:ext cx="8336100" cy="4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an example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how each of the three elements can be adversely affected: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Confidentiality: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1C232"/>
                </a:highlight>
              </a:rPr>
              <a:t>Banking breach releases credit card info into the public.</a:t>
            </a:r>
            <a:endParaRPr b="1" sz="18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Integrity: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1C232"/>
                </a:highlight>
              </a:rPr>
              <a:t>Student modifies official grades for himself and his friends. </a:t>
            </a:r>
            <a:endParaRPr b="1" sz="18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Availability: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1C232"/>
                </a:highlight>
              </a:rPr>
              <a:t>Hackers disable a website through a denial of service attack. </a:t>
            </a:r>
            <a:endParaRPr sz="1800"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11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Research Presentations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Last class, we introduced a number of threats for you to explore. </a:t>
            </a:r>
            <a:r>
              <a:rPr lang="en" sz="1800"/>
              <a:t>It is now time to present your group research.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 your presentations to the instructor. </a:t>
            </a:r>
            <a:endParaRPr/>
          </a:p>
        </p:txBody>
      </p:sp>
      <p:sp>
        <p:nvSpPr>
          <p:cNvPr id="2125" name="Google Shape;2125;p11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Minutes</a:t>
            </a:r>
            <a:endParaRPr/>
          </a:p>
        </p:txBody>
      </p:sp>
      <p:sp>
        <p:nvSpPr>
          <p:cNvPr id="2126" name="Google Shape;2126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Review: Research Discussions</a:t>
            </a:r>
            <a:endParaRPr/>
          </a:p>
        </p:txBody>
      </p:sp>
      <p:sp>
        <p:nvSpPr>
          <p:cNvPr id="2132" name="Google Shape;2132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116"/>
          <p:cNvSpPr txBox="1"/>
          <p:nvPr>
            <p:ph idx="3" type="body"/>
          </p:nvPr>
        </p:nvSpPr>
        <p:spPr>
          <a:xfrm>
            <a:off x="0" y="949900"/>
            <a:ext cx="9144000" cy="95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is this threat? (or What </a:t>
            </a:r>
            <a:r>
              <a:rPr i="1" lang="en" sz="1800"/>
              <a:t>was </a:t>
            </a:r>
            <a:r>
              <a:rPr lang="en" sz="1800"/>
              <a:t>it?)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damage has it done?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What steps can or have been taken to mitigate?</a:t>
            </a:r>
            <a:endParaRPr sz="1800"/>
          </a:p>
        </p:txBody>
      </p:sp>
      <p:graphicFrame>
        <p:nvGraphicFramePr>
          <p:cNvPr id="2134" name="Google Shape;2134;p116"/>
          <p:cNvGraphicFramePr/>
          <p:nvPr/>
        </p:nvGraphicFramePr>
        <p:xfrm>
          <a:off x="952500" y="209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{8B4A72FA-6773-41EE-8406-3F7D89E3C2F7}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62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Emotet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Zealot Campaign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Digmine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Triton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BadRabbit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62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Disakil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Finfisher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Thrip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Orangeworm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Ploutus ATM Malware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62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Gh0st RAT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Trickbot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Necurs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BlankSlate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CVE-20170199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135" name="Google Shape;2135;p116"/>
          <p:cNvSpPr txBox="1"/>
          <p:nvPr/>
        </p:nvSpPr>
        <p:spPr>
          <a:xfrm>
            <a:off x="1214375" y="4418575"/>
            <a:ext cx="6548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Vulnerability, Exploits, and Threat Actors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18"/>
          <p:cNvSpPr txBox="1"/>
          <p:nvPr>
            <p:ph type="title"/>
          </p:nvPr>
        </p:nvSpPr>
        <p:spPr>
          <a:xfrm>
            <a:off x="274350" y="18708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Providing advice on “getting started in digital security” is similar to providing advice on “getting started in medicine.” If you ask a neurosurgeon he or she may propose some sort of experiment with dead frog legs and batteries. If you ask a dermatologist you might get advice on protection from the sun whenever you go outside. Asking a “security person” will likewise result in many different responses, depending on the individual’s background and tastes.</a:t>
            </a:r>
            <a:endParaRPr i="1" sz="14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Verdana"/>
              <a:buChar char="-"/>
            </a:pPr>
            <a:r>
              <a:rPr i="1" lang="en" sz="120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Richard Bejtlich, Tao Security</a:t>
            </a:r>
            <a:endParaRPr i="1" sz="12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5" name="Google Shape;2145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151" name="Google Shape;2151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Cyberspace Domains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activity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, you will explore a cybersecurity domain map. You will then research subdomains that are unfamiliar and interesting to you.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Domains</a:t>
            </a:r>
            <a:endParaRPr/>
          </a:p>
        </p:txBody>
      </p:sp>
      <p:sp>
        <p:nvSpPr>
          <p:cNvPr id="2158" name="Google Shape;2158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Cybersecurity Domain Exploration</a:t>
            </a:r>
            <a:endParaRPr/>
          </a:p>
        </p:txBody>
      </p:sp>
      <p:sp>
        <p:nvSpPr>
          <p:cNvPr id="2164" name="Google Shape;2164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</a:t>
            </a:r>
            <a:endParaRPr/>
          </a:p>
        </p:txBody>
      </p:sp>
      <p:sp>
        <p:nvSpPr>
          <p:cNvPr id="2165" name="Google Shape;2165;p121"/>
          <p:cNvSpPr txBox="1"/>
          <p:nvPr>
            <p:ph idx="2" type="body"/>
          </p:nvPr>
        </p:nvSpPr>
        <p:spPr>
          <a:xfrm>
            <a:off x="0" y="1125575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1. </a:t>
            </a:r>
            <a:r>
              <a:rPr lang="en" sz="1600"/>
              <a:t>Take a few minutes to explore the Cybersecurity Domain map:</a:t>
            </a:r>
            <a:r>
              <a:rPr lang="en" sz="1600">
                <a:uFill>
                  <a:noFill/>
                </a:uFill>
                <a:hlinkClick r:id="rId3"/>
              </a:rPr>
              <a:t> </a:t>
            </a:r>
            <a:r>
              <a:rPr lang="en" sz="1600" u="sng">
                <a:solidFill>
                  <a:schemeClr val="accent5"/>
                </a:solidFill>
                <a:hlinkClick r:id="rId4"/>
              </a:rPr>
              <a:t>https://www.linkedin.com/pulse/map-cybersecurity-domains-version-20-henry-jiang-ciso-cissp/</a:t>
            </a:r>
            <a:endParaRPr sz="1600" u="sng">
              <a:solidFill>
                <a:schemeClr val="accent5"/>
              </a:solidFill>
              <a:hlinkClick r:id="rId5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/>
              <a:t>2. </a:t>
            </a:r>
            <a:r>
              <a:rPr lang="en" sz="1600"/>
              <a:t>Create a quick worksheet for yourself with the names and definitions of the major domains (1</a:t>
            </a:r>
            <a:r>
              <a:rPr baseline="30000" lang="en" sz="1600"/>
              <a:t>st</a:t>
            </a:r>
            <a:r>
              <a:rPr lang="en" sz="1600"/>
              <a:t> nodes).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3. Take a few minutes to define 4-5 terms or topics that are unclear.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600"/>
              <a:t>4. Then take a few minutes to choose the two domains of greatest interest and explore the sub-topics related to it.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5. </a:t>
            </a:r>
            <a:r>
              <a:rPr i="1" lang="en" sz="1600"/>
              <a:t>Be prepared to share</a:t>
            </a:r>
            <a:endParaRPr i="1" sz="1600"/>
          </a:p>
          <a:p>
            <a:pPr indent="0" lvl="0" marL="0" rtl="0" algn="l">
              <a:spcBef>
                <a:spcPts val="20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Domains Review</a:t>
            </a:r>
            <a:endParaRPr/>
          </a:p>
        </p:txBody>
      </p:sp>
      <p:sp>
        <p:nvSpPr>
          <p:cNvPr id="2173" name="Google Shape;2173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22"/>
          <p:cNvSpPr/>
          <p:nvPr/>
        </p:nvSpPr>
        <p:spPr>
          <a:xfrm>
            <a:off x="825825" y="939575"/>
            <a:ext cx="3697200" cy="6276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Security Architecture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75" name="Google Shape;2175;p122"/>
          <p:cNvSpPr/>
          <p:nvPr/>
        </p:nvSpPr>
        <p:spPr>
          <a:xfrm>
            <a:off x="825825" y="1692275"/>
            <a:ext cx="3697200" cy="627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Security Operations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76" name="Google Shape;2176;p122"/>
          <p:cNvSpPr/>
          <p:nvPr/>
        </p:nvSpPr>
        <p:spPr>
          <a:xfrm>
            <a:off x="825825" y="2444975"/>
            <a:ext cx="3697200" cy="627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Threat Intelligence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77" name="Google Shape;2177;p122"/>
          <p:cNvSpPr/>
          <p:nvPr/>
        </p:nvSpPr>
        <p:spPr>
          <a:xfrm>
            <a:off x="825825" y="3197675"/>
            <a:ext cx="3697200" cy="627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Risk Assessment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78" name="Google Shape;2178;p122"/>
          <p:cNvSpPr/>
          <p:nvPr/>
        </p:nvSpPr>
        <p:spPr>
          <a:xfrm>
            <a:off x="4620975" y="939575"/>
            <a:ext cx="3697200" cy="627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Governance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79" name="Google Shape;2179;p122"/>
          <p:cNvSpPr/>
          <p:nvPr/>
        </p:nvSpPr>
        <p:spPr>
          <a:xfrm>
            <a:off x="4620975" y="1692275"/>
            <a:ext cx="3697200" cy="62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Physical Security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80" name="Google Shape;2180;p122"/>
          <p:cNvSpPr/>
          <p:nvPr/>
        </p:nvSpPr>
        <p:spPr>
          <a:xfrm>
            <a:off x="4620975" y="2444975"/>
            <a:ext cx="3697200" cy="627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Career Development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81" name="Google Shape;2181;p122"/>
          <p:cNvSpPr/>
          <p:nvPr/>
        </p:nvSpPr>
        <p:spPr>
          <a:xfrm>
            <a:off x="4620975" y="3197675"/>
            <a:ext cx="3697200" cy="6276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User Education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82" name="Google Shape;2182;p122"/>
          <p:cNvSpPr/>
          <p:nvPr/>
        </p:nvSpPr>
        <p:spPr>
          <a:xfrm>
            <a:off x="2723400" y="3950363"/>
            <a:ext cx="3697200" cy="6276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Framework and Standards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40" name="Google Shape;2040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041" name="Google Shape;2041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2" name="Google Shape;2042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05"/>
          <p:cNvSpPr txBox="1"/>
          <p:nvPr/>
        </p:nvSpPr>
        <p:spPr>
          <a:xfrm>
            <a:off x="333375" y="1266825"/>
            <a:ext cx="86193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Discuss the different domains for the cybersecurity industry.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Search for entry-level cybersecurity jobs using relevant keywords.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4" name="Google Shape;2044;p105"/>
          <p:cNvSpPr/>
          <p:nvPr/>
        </p:nvSpPr>
        <p:spPr>
          <a:xfrm>
            <a:off x="430175" y="1360450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05"/>
          <p:cNvSpPr/>
          <p:nvPr/>
        </p:nvSpPr>
        <p:spPr>
          <a:xfrm>
            <a:off x="430175" y="1812888"/>
            <a:ext cx="355500" cy="355500"/>
          </a:xfrm>
          <a:prstGeom prst="bevel">
            <a:avLst>
              <a:gd fmla="val 125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2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Careers</a:t>
            </a:r>
            <a:endParaRPr/>
          </a:p>
        </p:txBody>
      </p:sp>
      <p:sp>
        <p:nvSpPr>
          <p:cNvPr id="2188" name="Google Shape;2188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2194" name="Google Shape;2194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Finding a Job in Security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Now that you have a basic understanding of the core cyber domains, you’ll look through some job listings. 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 sent via Slack. 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Finding a Job in Security</a:t>
            </a:r>
            <a:r>
              <a:rPr lang="en"/>
              <a:t>...</a:t>
            </a:r>
            <a:r>
              <a:rPr lang="en"/>
              <a:t> </a:t>
            </a:r>
            <a:r>
              <a:rPr i="1" lang="en"/>
              <a:t>Blindly</a:t>
            </a:r>
            <a:endParaRPr i="1"/>
          </a:p>
        </p:txBody>
      </p:sp>
      <p:sp>
        <p:nvSpPr>
          <p:cNvPr id="2201" name="Google Shape;2201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  <p:sp>
        <p:nvSpPr>
          <p:cNvPr id="2202" name="Google Shape;2202;p1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Take a few minutes to search popular job listing websites (Indeed, LinkedIn, Dice) for “Cybersecurity Jobs”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Be prepared to share: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☐"/>
            </a:pPr>
            <a:r>
              <a:rPr lang="en" sz="1800"/>
              <a:t>What search terms did you use?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☐"/>
            </a:pPr>
            <a:r>
              <a:rPr lang="en" sz="1800"/>
              <a:t>How many jobs did you find?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☐"/>
            </a:pPr>
            <a:r>
              <a:rPr lang="en" sz="1800"/>
              <a:t>What did the job descriptions entail?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☐"/>
            </a:pPr>
            <a:r>
              <a:rPr lang="en" sz="1800"/>
              <a:t>What skills / qualifications did you see frequently?</a:t>
            </a:r>
            <a:endParaRPr sz="1800"/>
          </a:p>
        </p:txBody>
      </p:sp>
      <p:sp>
        <p:nvSpPr>
          <p:cNvPr id="2203" name="Google Shape;2203;p1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(Entry-Level) Cybersecurity Titles</a:t>
            </a:r>
            <a:endParaRPr/>
          </a:p>
        </p:txBody>
      </p:sp>
      <p:sp>
        <p:nvSpPr>
          <p:cNvPr id="2210" name="Google Shape;2210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the </a:t>
            </a:r>
            <a:r>
              <a:rPr b="1" lang="en"/>
              <a:t>correct </a:t>
            </a:r>
            <a:r>
              <a:rPr lang="en"/>
              <a:t>job titles and job types is the first step towards pursuing a career in the space. Be precise in your search!</a:t>
            </a:r>
            <a:endParaRPr/>
          </a:p>
        </p:txBody>
      </p:sp>
      <p:sp>
        <p:nvSpPr>
          <p:cNvPr id="2211" name="Google Shape;2211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2" name="Google Shape;2212;p126"/>
          <p:cNvGraphicFramePr/>
          <p:nvPr/>
        </p:nvGraphicFramePr>
        <p:xfrm>
          <a:off x="267650" y="145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{8B4A72FA-6773-41EE-8406-3F7D89E3C2F7}</a:tableStyleId>
              </a:tblPr>
              <a:tblGrid>
                <a:gridCol w="2152175"/>
                <a:gridCol w="2152175"/>
                <a:gridCol w="2152175"/>
                <a:gridCol w="2152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Analyst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Operations Center (SOC) Analyst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Engineer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Engineer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Threat Analyst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 Defense Analyst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Incident Response Analyst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Intelligence Analyst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Assurance Technician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Analyst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Forensics Investigator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Administrator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Engineer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Auditor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Application Security Engineer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Tester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Analyst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Systems Security Analyst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Specialist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Engineer - Application Security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E0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Finding a Job in Security... </a:t>
            </a:r>
            <a:r>
              <a:rPr i="1" lang="en"/>
              <a:t>Clearly</a:t>
            </a:r>
            <a:endParaRPr i="1"/>
          </a:p>
        </p:txBody>
      </p:sp>
      <p:sp>
        <p:nvSpPr>
          <p:cNvPr id="2218" name="Google Shape;2218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  <p:sp>
        <p:nvSpPr>
          <p:cNvPr id="2219" name="Google Shape;2219;p12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Select any three job titles shown on the previous slide and repeat the job search exercise.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Be prepared to share: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☐"/>
            </a:pPr>
            <a:r>
              <a:rPr lang="en" sz="1800"/>
              <a:t>What search terms did you use?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☐"/>
            </a:pPr>
            <a:r>
              <a:rPr lang="en" sz="1800"/>
              <a:t>How many jobs did you find?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☐"/>
            </a:pPr>
            <a:r>
              <a:rPr lang="en" sz="1800"/>
              <a:t>What did the job descriptions entail?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☐"/>
            </a:pPr>
            <a:r>
              <a:rPr lang="en" sz="1800"/>
              <a:t>What skills / qualifications did you see frequently?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☐"/>
            </a:pPr>
            <a:r>
              <a:rPr lang="en" sz="1800"/>
              <a:t>Is there anything surprising that stands out to you?</a:t>
            </a:r>
            <a:endParaRPr sz="1800"/>
          </a:p>
        </p:txBody>
      </p:sp>
      <p:sp>
        <p:nvSpPr>
          <p:cNvPr id="2220" name="Google Shape;2220;p12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1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Context: Some Numbers</a:t>
            </a:r>
            <a:endParaRPr/>
          </a:p>
        </p:txBody>
      </p:sp>
      <p:sp>
        <p:nvSpPr>
          <p:cNvPr id="2227" name="Google Shape;2227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career stats will give you insight into the teeming demand for cybersecurity jobs:</a:t>
            </a:r>
            <a:endParaRPr/>
          </a:p>
        </p:txBody>
      </p:sp>
      <p:sp>
        <p:nvSpPr>
          <p:cNvPr id="2228" name="Google Shape;2228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28"/>
          <p:cNvSpPr txBox="1"/>
          <p:nvPr>
            <p:ph idx="3" type="body"/>
          </p:nvPr>
        </p:nvSpPr>
        <p:spPr>
          <a:xfrm>
            <a:off x="175" y="1539875"/>
            <a:ext cx="9144000" cy="3366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According to Frost and Sullivan and (ISC)2, there will be </a:t>
            </a:r>
            <a:r>
              <a:rPr b="1" lang="en" sz="1600"/>
              <a:t>more than 1.5 million unfilled cybersecurity positions by 2020</a:t>
            </a:r>
            <a:r>
              <a:rPr lang="en" sz="1600"/>
              <a:t>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ISACA found that:  </a:t>
            </a:r>
            <a:r>
              <a:rPr b="1" lang="en" sz="1600"/>
              <a:t>53% of organizations experiences delays as long as 6 months</a:t>
            </a:r>
            <a:r>
              <a:rPr lang="en" sz="1600"/>
              <a:t> to find qualified cybersecurity </a:t>
            </a:r>
            <a:r>
              <a:rPr lang="en" sz="1600"/>
              <a:t>candidates</a:t>
            </a:r>
            <a:r>
              <a:rPr lang="en" sz="1600"/>
              <a:t>; Cyber jobs grew at a rate</a:t>
            </a:r>
            <a:r>
              <a:rPr b="1" lang="en" sz="1600"/>
              <a:t> 3x as fast as IT jobs</a:t>
            </a:r>
            <a:r>
              <a:rPr lang="en" sz="1600"/>
              <a:t> between 2010-2014; and </a:t>
            </a:r>
            <a:r>
              <a:rPr b="1" lang="en" sz="1600"/>
              <a:t>84% of organizations</a:t>
            </a:r>
            <a:r>
              <a:rPr lang="en" sz="1600"/>
              <a:t> believe that </a:t>
            </a:r>
            <a:r>
              <a:rPr lang="en" sz="1600"/>
              <a:t>half</a:t>
            </a:r>
            <a:r>
              <a:rPr lang="en" sz="1600"/>
              <a:t> or fewer applicants are qualified for open security jobs.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According to (ISC)2, a full</a:t>
            </a:r>
            <a:r>
              <a:rPr b="1" lang="en" sz="1600"/>
              <a:t> 87% of all cybersecurity professionals</a:t>
            </a:r>
            <a:r>
              <a:rPr lang="en" sz="1600"/>
              <a:t> started doing something different. 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230" name="Google Shape;2230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75" y="3845800"/>
            <a:ext cx="533700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Context (Desired Skills)</a:t>
            </a:r>
            <a:endParaRPr/>
          </a:p>
        </p:txBody>
      </p:sp>
      <p:sp>
        <p:nvSpPr>
          <p:cNvPr id="2236" name="Google Shape;2236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7" name="Google Shape;2237;p129"/>
          <p:cNvGrpSpPr/>
          <p:nvPr/>
        </p:nvGrpSpPr>
        <p:grpSpPr>
          <a:xfrm>
            <a:off x="54725" y="1291922"/>
            <a:ext cx="8748201" cy="895893"/>
            <a:chOff x="866697" y="1323164"/>
            <a:chExt cx="7144888" cy="731700"/>
          </a:xfrm>
        </p:grpSpPr>
        <p:sp>
          <p:nvSpPr>
            <p:cNvPr id="2238" name="Google Shape;2238;p129"/>
            <p:cNvSpPr txBox="1"/>
            <p:nvPr/>
          </p:nvSpPr>
          <p:spPr>
            <a:xfrm>
              <a:off x="866697" y="1373355"/>
              <a:ext cx="1848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99000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Tickets</a:t>
              </a:r>
              <a:endParaRPr sz="300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000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Certifications</a:t>
              </a:r>
              <a:endParaRPr sz="180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39" name="Google Shape;2239;p129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F4E0E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29"/>
            <p:cNvSpPr txBox="1"/>
            <p:nvPr/>
          </p:nvSpPr>
          <p:spPr>
            <a:xfrm>
              <a:off x="2914394" y="1353152"/>
              <a:ext cx="47658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Certifications like Network+, Security+, CEH, and CISSP establish a baseline level of competency and are seen as a rite-of-passage for many jobs.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1" name="Google Shape;2241;p129"/>
          <p:cNvGrpSpPr/>
          <p:nvPr/>
        </p:nvGrpSpPr>
        <p:grpSpPr>
          <a:xfrm>
            <a:off x="423100" y="2374733"/>
            <a:ext cx="7937208" cy="895893"/>
            <a:chOff x="1167558" y="2207525"/>
            <a:chExt cx="6482529" cy="731700"/>
          </a:xfrm>
        </p:grpSpPr>
        <p:sp>
          <p:nvSpPr>
            <p:cNvPr id="2242" name="Google Shape;2242;p129"/>
            <p:cNvSpPr txBox="1"/>
            <p:nvPr/>
          </p:nvSpPr>
          <p:spPr>
            <a:xfrm>
              <a:off x="1167558" y="2257726"/>
              <a:ext cx="15477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BF900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Tenets</a:t>
              </a:r>
              <a:endParaRPr sz="30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BF900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Core Knowledge</a:t>
              </a:r>
              <a:endParaRPr sz="18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43" name="Google Shape;2243;p129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29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Core knowledge of topics like Networking, TCP/IP, OSP layers, and encryption provide a common language around theory and fundamentals.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45" name="Google Shape;2245;p129"/>
          <p:cNvGrpSpPr/>
          <p:nvPr/>
        </p:nvGrpSpPr>
        <p:grpSpPr>
          <a:xfrm>
            <a:off x="709602" y="3453552"/>
            <a:ext cx="7206616" cy="895893"/>
            <a:chOff x="1401553" y="3088625"/>
            <a:chExt cx="5885835" cy="731700"/>
          </a:xfrm>
        </p:grpSpPr>
        <p:sp>
          <p:nvSpPr>
            <p:cNvPr id="2246" name="Google Shape;2246;p129"/>
            <p:cNvSpPr txBox="1"/>
            <p:nvPr/>
          </p:nvSpPr>
          <p:spPr>
            <a:xfrm>
              <a:off x="1401553" y="3138832"/>
              <a:ext cx="1313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07376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Tools</a:t>
              </a:r>
              <a:endParaRPr sz="30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7376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Applied Skills</a:t>
              </a:r>
              <a:endParaRPr sz="1800">
                <a:solidFill>
                  <a:srgbClr val="07376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247" name="Google Shape;2247;p129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29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Proficiency with modern tools like Wireshark, Kali Linux, basic programming, and Metasploit ultimately drive a professional towards being a practitioner in the field.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Context (Common Pathways)</a:t>
            </a:r>
            <a:endParaRPr/>
          </a:p>
        </p:txBody>
      </p:sp>
      <p:sp>
        <p:nvSpPr>
          <p:cNvPr id="2254" name="Google Shape;225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130"/>
          <p:cNvSpPr/>
          <p:nvPr/>
        </p:nvSpPr>
        <p:spPr>
          <a:xfrm>
            <a:off x="2422157" y="1119330"/>
            <a:ext cx="1484400" cy="1130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Help Desk /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Support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6" name="Google Shape;2256;p130"/>
          <p:cNvSpPr/>
          <p:nvPr/>
        </p:nvSpPr>
        <p:spPr>
          <a:xfrm>
            <a:off x="2422157" y="2337480"/>
            <a:ext cx="1484400" cy="1130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MIS / CS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Degree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7" name="Google Shape;2257;p130"/>
          <p:cNvSpPr/>
          <p:nvPr/>
        </p:nvSpPr>
        <p:spPr>
          <a:xfrm>
            <a:off x="2422157" y="3555631"/>
            <a:ext cx="1484400" cy="1130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Business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Consultants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8" name="Google Shape;2258;p130"/>
          <p:cNvSpPr/>
          <p:nvPr/>
        </p:nvSpPr>
        <p:spPr>
          <a:xfrm>
            <a:off x="3992522" y="1119330"/>
            <a:ext cx="1484400" cy="1130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/ System Admin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30"/>
          <p:cNvSpPr/>
          <p:nvPr/>
        </p:nvSpPr>
        <p:spPr>
          <a:xfrm>
            <a:off x="3992522" y="2337480"/>
            <a:ext cx="1484400" cy="1130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Information Analyst / Developer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0" name="Google Shape;2260;p130"/>
          <p:cNvSpPr/>
          <p:nvPr/>
        </p:nvSpPr>
        <p:spPr>
          <a:xfrm>
            <a:off x="3992522" y="3555631"/>
            <a:ext cx="1484400" cy="1130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Risk Analyst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1" name="Google Shape;2261;p130"/>
          <p:cNvSpPr/>
          <p:nvPr/>
        </p:nvSpPr>
        <p:spPr>
          <a:xfrm>
            <a:off x="5632468" y="1119330"/>
            <a:ext cx="1484400" cy="356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Information Security Analyst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System Security Administrator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IT Security Engineer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2" name="Google Shape;2262;p130"/>
          <p:cNvSpPr/>
          <p:nvPr/>
        </p:nvSpPr>
        <p:spPr>
          <a:xfrm>
            <a:off x="7202827" y="1119330"/>
            <a:ext cx="1484400" cy="3566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Penetration Testing Lead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Digital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Forensics Manager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Cybersecurity Manager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 Security Consultant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130"/>
          <p:cNvSpPr/>
          <p:nvPr/>
        </p:nvSpPr>
        <p:spPr>
          <a:xfrm>
            <a:off x="817013" y="1119330"/>
            <a:ext cx="1484400" cy="1130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Tech Enthusiasts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130"/>
          <p:cNvSpPr txBox="1"/>
          <p:nvPr/>
        </p:nvSpPr>
        <p:spPr>
          <a:xfrm>
            <a:off x="238463" y="1266975"/>
            <a:ext cx="4578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1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30"/>
          <p:cNvSpPr txBox="1"/>
          <p:nvPr/>
        </p:nvSpPr>
        <p:spPr>
          <a:xfrm>
            <a:off x="238463" y="2513725"/>
            <a:ext cx="4578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2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6" name="Google Shape;2266;p130"/>
          <p:cNvSpPr txBox="1"/>
          <p:nvPr/>
        </p:nvSpPr>
        <p:spPr>
          <a:xfrm>
            <a:off x="238463" y="3803863"/>
            <a:ext cx="4578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3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7" name="Google Shape;2267;p130"/>
          <p:cNvSpPr txBox="1"/>
          <p:nvPr/>
        </p:nvSpPr>
        <p:spPr>
          <a:xfrm>
            <a:off x="927725" y="734900"/>
            <a:ext cx="1373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0 Years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8" name="Google Shape;2268;p130"/>
          <p:cNvSpPr txBox="1"/>
          <p:nvPr/>
        </p:nvSpPr>
        <p:spPr>
          <a:xfrm>
            <a:off x="2422150" y="734900"/>
            <a:ext cx="1373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1-2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Years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9" name="Google Shape;2269;p130"/>
          <p:cNvSpPr txBox="1"/>
          <p:nvPr/>
        </p:nvSpPr>
        <p:spPr>
          <a:xfrm>
            <a:off x="4068000" y="734900"/>
            <a:ext cx="1373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2-4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Years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0" name="Google Shape;2270;p130"/>
          <p:cNvSpPr txBox="1"/>
          <p:nvPr/>
        </p:nvSpPr>
        <p:spPr>
          <a:xfrm>
            <a:off x="5687825" y="734900"/>
            <a:ext cx="1373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4-6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Years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1" name="Google Shape;2271;p130"/>
          <p:cNvSpPr txBox="1"/>
          <p:nvPr/>
        </p:nvSpPr>
        <p:spPr>
          <a:xfrm>
            <a:off x="7208275" y="734900"/>
            <a:ext cx="1373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6-10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Years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2" name="Google Shape;2272;p130"/>
          <p:cNvSpPr/>
          <p:nvPr/>
        </p:nvSpPr>
        <p:spPr>
          <a:xfrm>
            <a:off x="2134550" y="1434186"/>
            <a:ext cx="4197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30"/>
          <p:cNvSpPr/>
          <p:nvPr/>
        </p:nvSpPr>
        <p:spPr>
          <a:xfrm>
            <a:off x="3739700" y="1434199"/>
            <a:ext cx="4197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30"/>
          <p:cNvSpPr/>
          <p:nvPr/>
        </p:nvSpPr>
        <p:spPr>
          <a:xfrm>
            <a:off x="5344838" y="1434186"/>
            <a:ext cx="4197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30"/>
          <p:cNvSpPr/>
          <p:nvPr/>
        </p:nvSpPr>
        <p:spPr>
          <a:xfrm>
            <a:off x="3739700" y="2635674"/>
            <a:ext cx="4197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30"/>
          <p:cNvSpPr/>
          <p:nvPr/>
        </p:nvSpPr>
        <p:spPr>
          <a:xfrm>
            <a:off x="3739700" y="3925274"/>
            <a:ext cx="4197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130"/>
          <p:cNvSpPr/>
          <p:nvPr/>
        </p:nvSpPr>
        <p:spPr>
          <a:xfrm>
            <a:off x="5344838" y="3837174"/>
            <a:ext cx="4197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30"/>
          <p:cNvSpPr/>
          <p:nvPr/>
        </p:nvSpPr>
        <p:spPr>
          <a:xfrm>
            <a:off x="5344825" y="2635674"/>
            <a:ext cx="4197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30"/>
          <p:cNvSpPr/>
          <p:nvPr/>
        </p:nvSpPr>
        <p:spPr>
          <a:xfrm>
            <a:off x="6949950" y="2635674"/>
            <a:ext cx="419700" cy="53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3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Fireside Chat</a:t>
            </a:r>
            <a:endParaRPr/>
          </a:p>
        </p:txBody>
      </p:sp>
      <p:sp>
        <p:nvSpPr>
          <p:cNvPr id="2285" name="Google Shape;2285;p1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Fireside Chat</a:t>
            </a:r>
            <a:endParaRPr/>
          </a:p>
        </p:txBody>
      </p:sp>
      <p:sp>
        <p:nvSpPr>
          <p:cNvPr id="2291" name="Google Shape;2291;p132"/>
          <p:cNvSpPr txBox="1"/>
          <p:nvPr>
            <p:ph idx="1" type="subTitle"/>
          </p:nvPr>
        </p:nvSpPr>
        <p:spPr>
          <a:xfrm>
            <a:off x="0" y="675975"/>
            <a:ext cx="9144000" cy="9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For the next hour, we’ll be having a fireside chat with out Instructors and TAs to hear their career stories, get their perspective on industry, and tips for breaking the field.</a:t>
            </a:r>
            <a:endParaRPr sz="2000"/>
          </a:p>
        </p:txBody>
      </p:sp>
      <p:sp>
        <p:nvSpPr>
          <p:cNvPr id="2292" name="Google Shape;2292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3" name="Google Shape;229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826" y="1738875"/>
            <a:ext cx="4652351" cy="310157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106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/>
              <a:t>Let’s start with a quick review!</a:t>
            </a:r>
            <a:endParaRPr i="1" sz="4800"/>
          </a:p>
        </p:txBody>
      </p:sp>
      <p:sp>
        <p:nvSpPr>
          <p:cNvPr id="2051" name="Google Shape;2051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3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 of Next Week</a:t>
            </a:r>
            <a:endParaRPr/>
          </a:p>
        </p:txBody>
      </p:sp>
      <p:sp>
        <p:nvSpPr>
          <p:cNvPr id="2299" name="Google Shape;2299;p1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Coming Weeks</a:t>
            </a:r>
            <a:r>
              <a:rPr lang="en"/>
              <a:t>...</a:t>
            </a:r>
            <a:r>
              <a:rPr lang="en"/>
              <a:t> </a:t>
            </a:r>
            <a:endParaRPr/>
          </a:p>
        </p:txBody>
      </p:sp>
      <p:sp>
        <p:nvSpPr>
          <p:cNvPr id="2305" name="Google Shape;2305;p134"/>
          <p:cNvSpPr txBox="1"/>
          <p:nvPr>
            <p:ph idx="1" type="subTitle"/>
          </p:nvPr>
        </p:nvSpPr>
        <p:spPr>
          <a:xfrm>
            <a:off x="0" y="675975"/>
            <a:ext cx="9144000" cy="1518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                Unix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 Mono"/>
                <a:ea typeface="Roboto Mono"/>
                <a:cs typeface="Roboto Mono"/>
                <a:sym typeface="Roboto Mono"/>
              </a:rPr>
              <a:t>Python</a:t>
            </a:r>
            <a:endParaRPr b="1"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06" name="Google Shape;2306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134"/>
          <p:cNvSpPr txBox="1"/>
          <p:nvPr>
            <p:ph idx="3" type="body"/>
          </p:nvPr>
        </p:nvSpPr>
        <p:spPr>
          <a:xfrm>
            <a:off x="348000" y="2737150"/>
            <a:ext cx="8448000" cy="2179500"/>
          </a:xfrm>
          <a:prstGeom prst="rect">
            <a:avLst/>
          </a:prstGeom>
          <a:ln cap="flat" cmpd="sng" w="1905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Roboto Medium"/>
                <a:ea typeface="Roboto Medium"/>
                <a:cs typeface="Roboto Medium"/>
                <a:sym typeface="Roboto Medium"/>
              </a:rPr>
              <a:t>Fair Warning:</a:t>
            </a: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Over the next few weeks we’ll be </a:t>
            </a:r>
            <a:r>
              <a:rPr i="1" lang="en" sz="1800" u="sng">
                <a:solidFill>
                  <a:schemeClr val="dk1"/>
                </a:solidFill>
              </a:rPr>
              <a:t>ratcheting</a:t>
            </a:r>
            <a:r>
              <a:rPr lang="en" sz="1800">
                <a:solidFill>
                  <a:schemeClr val="dk1"/>
                </a:solidFill>
              </a:rPr>
              <a:t> up the challenge level in this class. If you are unfamiliar with the command line or programming – be prepared to put in some sweat.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Don’t worry, it will be fun!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308" name="Google Shape;230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150" y="1555975"/>
            <a:ext cx="787500" cy="76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3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2314" name="Google Shape;2314;p1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  <p:sp>
        <p:nvSpPr>
          <p:cNvPr id="2057" name="Google Shape;2057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07"/>
          <p:cNvSpPr txBox="1"/>
          <p:nvPr>
            <p:ph idx="3" type="body"/>
          </p:nvPr>
        </p:nvSpPr>
        <p:spPr>
          <a:xfrm>
            <a:off x="175" y="830425"/>
            <a:ext cx="9144000" cy="4076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Last class we introduced a framework that captures the fundamental goal of information security.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What was the framework?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</a:t>
            </a:r>
            <a:endParaRPr/>
          </a:p>
        </p:txBody>
      </p:sp>
      <p:sp>
        <p:nvSpPr>
          <p:cNvPr id="2064" name="Google Shape;2064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08"/>
          <p:cNvSpPr txBox="1"/>
          <p:nvPr>
            <p:ph idx="3" type="body"/>
          </p:nvPr>
        </p:nvSpPr>
        <p:spPr>
          <a:xfrm>
            <a:off x="175" y="830425"/>
            <a:ext cx="9144000" cy="4076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Last class we introduced a framework that captures the fundamental goal of information security.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What was the framework?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FFD966"/>
                </a:highlight>
              </a:rPr>
              <a:t>The CIA Triad</a:t>
            </a:r>
            <a:endParaRPr b="1" sz="30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Review: </a:t>
            </a:r>
            <a:endParaRPr/>
          </a:p>
        </p:txBody>
      </p:sp>
      <p:sp>
        <p:nvSpPr>
          <p:cNvPr id="2071" name="Google Shape;2071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109"/>
          <p:cNvSpPr txBox="1"/>
          <p:nvPr/>
        </p:nvSpPr>
        <p:spPr>
          <a:xfrm>
            <a:off x="518550" y="803125"/>
            <a:ext cx="833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What are the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three elements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 of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the CIA Triad?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Review: </a:t>
            </a:r>
            <a:endParaRPr/>
          </a:p>
        </p:txBody>
      </p:sp>
      <p:sp>
        <p:nvSpPr>
          <p:cNvPr id="2078" name="Google Shape;2078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10"/>
          <p:cNvSpPr/>
          <p:nvPr/>
        </p:nvSpPr>
        <p:spPr>
          <a:xfrm>
            <a:off x="3795448" y="2254802"/>
            <a:ext cx="1553100" cy="1224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0" name="Google Shape;2080;p110"/>
          <p:cNvSpPr/>
          <p:nvPr/>
        </p:nvSpPr>
        <p:spPr>
          <a:xfrm flipH="1" rot="10800000">
            <a:off x="3795448" y="3479598"/>
            <a:ext cx="1553100" cy="1222200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81" name="Google Shape;2081;p110"/>
          <p:cNvSpPr/>
          <p:nvPr/>
        </p:nvSpPr>
        <p:spPr>
          <a:xfrm>
            <a:off x="3018775" y="3481055"/>
            <a:ext cx="1553100" cy="1222200"/>
          </a:xfrm>
          <a:prstGeom prst="triangle">
            <a:avLst>
              <a:gd fmla="val 50000" name="adj"/>
            </a:avLst>
          </a:prstGeom>
          <a:solidFill>
            <a:srgbClr val="4FA786"/>
          </a:solidFill>
          <a:ln cap="flat" cmpd="sng" w="9525">
            <a:solidFill>
              <a:srgbClr val="4FA7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82" name="Google Shape;2082;p110"/>
          <p:cNvSpPr/>
          <p:nvPr/>
        </p:nvSpPr>
        <p:spPr>
          <a:xfrm>
            <a:off x="4572125" y="3478308"/>
            <a:ext cx="1553100" cy="1224900"/>
          </a:xfrm>
          <a:prstGeom prst="triangle">
            <a:avLst>
              <a:gd fmla="val 50000" name="adj"/>
            </a:avLst>
          </a:prstGeom>
          <a:solidFill>
            <a:srgbClr val="365C8B"/>
          </a:solidFill>
          <a:ln cap="flat" cmpd="sng" w="9525">
            <a:solidFill>
              <a:srgbClr val="365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83" name="Google Shape;2083;p110"/>
          <p:cNvSpPr txBox="1"/>
          <p:nvPr/>
        </p:nvSpPr>
        <p:spPr>
          <a:xfrm>
            <a:off x="3882407" y="2630266"/>
            <a:ext cx="1379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2400">
              <a:solidFill>
                <a:srgbClr val="FFF2C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AVAILABILITY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4" name="Google Shape;2084;p110"/>
          <p:cNvSpPr txBox="1"/>
          <p:nvPr/>
        </p:nvSpPr>
        <p:spPr>
          <a:xfrm>
            <a:off x="4659080" y="3945138"/>
            <a:ext cx="1379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sz="2400">
              <a:solidFill>
                <a:srgbClr val="FFF2C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FE2F3"/>
                </a:solidFill>
                <a:latin typeface="Montserrat"/>
                <a:ea typeface="Montserrat"/>
                <a:cs typeface="Montserrat"/>
                <a:sym typeface="Montserrat"/>
              </a:rPr>
              <a:t>CONFIDENTIALITY</a:t>
            </a:r>
            <a:endParaRPr sz="1000">
              <a:solidFill>
                <a:srgbClr val="CFE2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5" name="Google Shape;2085;p110"/>
          <p:cNvSpPr txBox="1"/>
          <p:nvPr/>
        </p:nvSpPr>
        <p:spPr>
          <a:xfrm>
            <a:off x="3105733" y="3968654"/>
            <a:ext cx="1379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2400">
              <a:solidFill>
                <a:srgbClr val="FFF2C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FE2F3"/>
                </a:solidFill>
                <a:latin typeface="Montserrat"/>
                <a:ea typeface="Montserrat"/>
                <a:cs typeface="Montserrat"/>
                <a:sym typeface="Montserrat"/>
              </a:rPr>
              <a:t>INTEGRITY</a:t>
            </a:r>
            <a:endParaRPr sz="1000">
              <a:solidFill>
                <a:srgbClr val="CFE2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6" name="Google Shape;2086;p110"/>
          <p:cNvSpPr txBox="1"/>
          <p:nvPr/>
        </p:nvSpPr>
        <p:spPr>
          <a:xfrm>
            <a:off x="4076071" y="3915391"/>
            <a:ext cx="9921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7" name="Google Shape;208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940" y="3490325"/>
            <a:ext cx="386265" cy="467671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10"/>
          <p:cNvSpPr txBox="1"/>
          <p:nvPr/>
        </p:nvSpPr>
        <p:spPr>
          <a:xfrm>
            <a:off x="518550" y="803125"/>
            <a:ext cx="833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What are the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three elements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 of 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the CIA Triad?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9" name="Google Shape;2089;p110"/>
          <p:cNvSpPr txBox="1"/>
          <p:nvPr/>
        </p:nvSpPr>
        <p:spPr>
          <a:xfrm>
            <a:off x="2943150" y="2600400"/>
            <a:ext cx="14358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D966"/>
                </a:highlight>
                <a:latin typeface="Roboto"/>
                <a:ea typeface="Roboto"/>
                <a:cs typeface="Roboto"/>
                <a:sym typeface="Roboto"/>
              </a:rPr>
              <a:t>Availability</a:t>
            </a:r>
            <a:endParaRPr sz="1800">
              <a:highlight>
                <a:srgbClr val="FFD96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0" name="Google Shape;2090;p110"/>
          <p:cNvSpPr txBox="1"/>
          <p:nvPr/>
        </p:nvSpPr>
        <p:spPr>
          <a:xfrm>
            <a:off x="5824875" y="3825300"/>
            <a:ext cx="18417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D966"/>
                </a:highlight>
                <a:latin typeface="Roboto"/>
                <a:ea typeface="Roboto"/>
                <a:cs typeface="Roboto"/>
                <a:sym typeface="Roboto"/>
              </a:rPr>
              <a:t>Confidentiality</a:t>
            </a:r>
            <a:endParaRPr sz="1800">
              <a:highlight>
                <a:srgbClr val="FFD96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1" name="Google Shape;2091;p110"/>
          <p:cNvSpPr txBox="1"/>
          <p:nvPr/>
        </p:nvSpPr>
        <p:spPr>
          <a:xfrm>
            <a:off x="2391525" y="3825300"/>
            <a:ext cx="1060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D966"/>
                </a:highlight>
                <a:latin typeface="Roboto"/>
                <a:ea typeface="Roboto"/>
                <a:cs typeface="Roboto"/>
                <a:sym typeface="Roboto"/>
              </a:rPr>
              <a:t>Integrity</a:t>
            </a:r>
            <a:endParaRPr sz="1800">
              <a:highlight>
                <a:srgbClr val="FFD96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Review: </a:t>
            </a:r>
            <a:endParaRPr/>
          </a:p>
        </p:txBody>
      </p:sp>
      <p:sp>
        <p:nvSpPr>
          <p:cNvPr id="2097" name="Google Shape;2097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11"/>
          <p:cNvSpPr txBox="1"/>
          <p:nvPr/>
        </p:nvSpPr>
        <p:spPr>
          <a:xfrm>
            <a:off x="518550" y="693975"/>
            <a:ext cx="8336100" cy="29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each of the three elements in the context of information security: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Confidentiality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Integrity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Availability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Review: </a:t>
            </a:r>
            <a:endParaRPr/>
          </a:p>
        </p:txBody>
      </p:sp>
      <p:sp>
        <p:nvSpPr>
          <p:cNvPr id="2104" name="Google Shape;2104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12"/>
          <p:cNvSpPr txBox="1"/>
          <p:nvPr/>
        </p:nvSpPr>
        <p:spPr>
          <a:xfrm>
            <a:off x="518550" y="707625"/>
            <a:ext cx="8336100" cy="4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each of the three elements in the context of information security: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Confidentiality: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1C232"/>
                </a:highlight>
              </a:rPr>
              <a:t>Ensuring sensitive information is protected from reaches of unauthorized persons.</a:t>
            </a:r>
            <a:endParaRPr b="1" sz="18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Integrity: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1C232"/>
                </a:highlight>
              </a:rPr>
              <a:t>Protection of information from being modified or tampered by unauthorized persons.</a:t>
            </a:r>
            <a:endParaRPr b="1" sz="1800">
              <a:solidFill>
                <a:schemeClr val="dk1"/>
              </a:solidFill>
              <a:highlight>
                <a:srgbClr val="F1C23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Availability: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D966"/>
                </a:highlight>
              </a:rPr>
              <a:t>Assuring that all operating systems, equipment, and data are functioning correctly and access by those who need it.</a:t>
            </a:r>
            <a:endParaRPr sz="1800">
              <a:solidFill>
                <a:schemeClr val="dk1"/>
              </a:solidFill>
              <a:highlight>
                <a:srgbClr val="FFD966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